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7" r:id="rId3"/>
    <p:sldId id="269" r:id="rId4"/>
    <p:sldId id="268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70" r:id="rId14"/>
    <p:sldId id="265" r:id="rId15"/>
  </p:sldIdLst>
  <p:sldSz cx="14630400" cy="8229600"/>
  <p:notesSz cx="8229600" cy="14630400"/>
  <p:embeddedFontLst>
    <p:embeddedFont>
      <p:font typeface="Arimo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utfit Extra Bold" panose="020B0604020202020204" charset="0"/>
      <p:regular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0" d="100"/>
          <a:sy n="60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602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9.jpe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5.png"/><Relationship Id="rId10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71642" y="164830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uk-UA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Міжнародний тиждень здоров'я підлітків: турбота про майбутнє покоління</a:t>
            </a:r>
            <a:endParaRPr lang="uk-UA" sz="4450" dirty="0"/>
          </a:p>
        </p:txBody>
      </p:sp>
      <p:sp>
        <p:nvSpPr>
          <p:cNvPr id="4" name="Text 1"/>
          <p:cNvSpPr/>
          <p:nvPr/>
        </p:nvSpPr>
        <p:spPr>
          <a:xfrm>
            <a:off x="5301622" y="4993660"/>
            <a:ext cx="7556421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384653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Гід з виживання та процвітання для сучасного підлітка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60;p14">
            <a:extLst>
              <a:ext uri="{FF2B5EF4-FFF2-40B4-BE49-F238E27FC236}">
                <a16:creationId xmlns:a16="http://schemas.microsoft.com/office/drawing/2014/main" id="{BF40D0FB-72D6-428B-A0A0-9776F344013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111" t="8674" r="13699" b="15877"/>
          <a:stretch/>
        </p:blipFill>
        <p:spPr>
          <a:xfrm>
            <a:off x="12272211" y="0"/>
            <a:ext cx="2358189" cy="1417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Чек-лист для создания успешной презентации скачать бесплатно">
            <a:extLst>
              <a:ext uri="{FF2B5EF4-FFF2-40B4-BE49-F238E27FC236}">
                <a16:creationId xmlns:a16="http://schemas.microsoft.com/office/drawing/2014/main" id="{B01297A9-525F-4FD7-B0EA-7C65AB362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49"/>
            <a:ext cx="14630400" cy="8225447"/>
          </a:xfrm>
          <a:prstGeom prst="rect">
            <a:avLst/>
          </a:prstGeom>
          <a:noFill/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434B00A7-5A0B-4F14-BC96-C08C82D0126E}"/>
              </a:ext>
            </a:extLst>
          </p:cNvPr>
          <p:cNvSpPr/>
          <p:nvPr/>
        </p:nvSpPr>
        <p:spPr>
          <a:xfrm>
            <a:off x="577516" y="1780674"/>
            <a:ext cx="13259094" cy="4924926"/>
          </a:xfrm>
          <a:prstGeom prst="roundRect">
            <a:avLst/>
          </a:prstGeom>
          <a:solidFill>
            <a:schemeClr val="accent5">
              <a:lumMod val="20000"/>
              <a:lumOff val="80000"/>
              <a:alpha val="3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0"/>
          <p:cNvSpPr/>
          <p:nvPr/>
        </p:nvSpPr>
        <p:spPr>
          <a:xfrm>
            <a:off x="793790" y="2165152"/>
            <a:ext cx="711684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Чек-лист на цей тиждень</a:t>
            </a:r>
            <a:endParaRPr lang="en-US" sz="44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964656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Виклик для кожного</a:t>
            </a:r>
            <a:endParaRPr lang="en-US" sz="26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73010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b="1" dirty="0">
                <a:latin typeface="Times New Roman" panose="02020603050405020304" pitchFamily="18" charset="0"/>
                <a:ea typeface="Host Grotesk Light" pitchFamily="34" charset="-122"/>
                <a:cs typeface="Times New Roman" panose="02020603050405020304" pitchFamily="18" charset="0"/>
              </a:rPr>
              <a:t>01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085153"/>
            <a:ext cx="6407944" cy="3048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4259461"/>
            <a:ext cx="602396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Спробувати новий вид фізичної активності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428548" y="373010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b="1" dirty="0">
                <a:latin typeface="Times New Roman" panose="02020603050405020304" pitchFamily="18" charset="0"/>
                <a:ea typeface="Host Grotesk Light" pitchFamily="34" charset="-122"/>
                <a:cs typeface="Times New Roman" panose="02020603050405020304" pitchFamily="18" charset="0"/>
              </a:rPr>
              <a:t>02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48" y="4085153"/>
            <a:ext cx="6408063" cy="3048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428548" y="4259461"/>
            <a:ext cx="463915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Випити 1.5–2 літри води за день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93790" y="5010626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b="1" dirty="0">
                <a:latin typeface="Times New Roman" panose="02020603050405020304" pitchFamily="18" charset="0"/>
                <a:ea typeface="Host Grotesk Light" pitchFamily="34" charset="-122"/>
                <a:cs typeface="Times New Roman" panose="02020603050405020304" pitchFamily="18" charset="0"/>
              </a:rPr>
              <a:t>03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343049"/>
            <a:ext cx="6407944" cy="3048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93790" y="5539978"/>
            <a:ext cx="29689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Лягти спати до 23:00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7428548" y="5010626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b="1" dirty="0">
                <a:latin typeface="Times New Roman" panose="02020603050405020304" pitchFamily="18" charset="0"/>
                <a:ea typeface="Host Grotesk Light" pitchFamily="34" charset="-122"/>
                <a:cs typeface="Times New Roman" panose="02020603050405020304" pitchFamily="18" charset="0"/>
              </a:rPr>
              <a:t>04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48" y="5343049"/>
            <a:ext cx="6408063" cy="3048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428548" y="5539978"/>
            <a:ext cx="44906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Провести 2 години без гаджетів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6B8BDA4-7A9D-4E54-9EA8-ADA65DAB6C41}"/>
              </a:ext>
            </a:extLst>
          </p:cNvPr>
          <p:cNvCxnSpPr/>
          <p:nvPr/>
        </p:nvCxnSpPr>
        <p:spPr>
          <a:xfrm>
            <a:off x="676275" y="4121467"/>
            <a:ext cx="3203972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1FE2EBED-3D64-41FE-AC8A-9F17FFCA1494}"/>
              </a:ext>
            </a:extLst>
          </p:cNvPr>
          <p:cNvCxnSpPr/>
          <p:nvPr/>
        </p:nvCxnSpPr>
        <p:spPr>
          <a:xfrm>
            <a:off x="676275" y="5404580"/>
            <a:ext cx="3203972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3CCCB51-5C48-42DE-9876-FFB3EEDD710A}"/>
              </a:ext>
            </a:extLst>
          </p:cNvPr>
          <p:cNvCxnSpPr/>
          <p:nvPr/>
        </p:nvCxnSpPr>
        <p:spPr>
          <a:xfrm>
            <a:off x="7201734" y="4109275"/>
            <a:ext cx="3203972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112187A-B6AB-47C9-ABF9-4F9A3F7E3AAD}"/>
              </a:ext>
            </a:extLst>
          </p:cNvPr>
          <p:cNvCxnSpPr/>
          <p:nvPr/>
        </p:nvCxnSpPr>
        <p:spPr>
          <a:xfrm>
            <a:off x="7201734" y="5404580"/>
            <a:ext cx="3203972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Google Shape;60;p14">
            <a:extLst>
              <a:ext uri="{FF2B5EF4-FFF2-40B4-BE49-F238E27FC236}">
                <a16:creationId xmlns:a16="http://schemas.microsoft.com/office/drawing/2014/main" id="{A441C9EB-F1C8-47E5-BC37-77CB79B34F0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9111" t="8674" r="13699" b="15877"/>
          <a:stretch/>
        </p:blipFill>
        <p:spPr>
          <a:xfrm>
            <a:off x="12272211" y="0"/>
            <a:ext cx="2358189" cy="1417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4276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Твоє здоров'я — це твій вайб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900482"/>
            <a:ext cx="7556421" cy="2319933"/>
          </a:xfrm>
          <a:prstGeom prst="roundRect">
            <a:avLst>
              <a:gd name="adj" fmla="val 4106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3134916"/>
            <a:ext cx="297239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Ти — головний герой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14624" y="3625334"/>
            <a:ext cx="7087553" cy="13606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Твоє тіло — це єдине місце, де тобі доведеться жити все життя. Стався до нього як до дорогого девайса: вчасно заряджай, не забивай пам'ять сміттям і оновлюй "прошивку" корисними звичками.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280190" y="5447228"/>
            <a:ext cx="7556421" cy="1639610"/>
          </a:xfrm>
          <a:prstGeom prst="roundRect">
            <a:avLst>
              <a:gd name="adj" fmla="val 581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514624" y="5681663"/>
            <a:ext cx="42877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Маленькі кроки = великі зміни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514624" y="6172081"/>
            <a:ext cx="7087553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 обов'язково змінювати все за один день. Почни з однієї склянки води або зайвих 15 хвилин сну.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60;p14">
            <a:extLst>
              <a:ext uri="{FF2B5EF4-FFF2-40B4-BE49-F238E27FC236}">
                <a16:creationId xmlns:a16="http://schemas.microsoft.com/office/drawing/2014/main" id="{67E79907-7F63-4421-854E-9E5E9CAF308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111" t="8674" r="13699" b="15877"/>
          <a:stretch/>
        </p:blipFill>
        <p:spPr>
          <a:xfrm>
            <a:off x="12463187" y="0"/>
            <a:ext cx="2277979" cy="1377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9153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Корисні ресурси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840474"/>
            <a:ext cx="3664744" cy="2025491"/>
          </a:xfrm>
          <a:prstGeom prst="roundRect">
            <a:avLst>
              <a:gd name="adj" fmla="val 4703"/>
            </a:avLst>
          </a:prstGeom>
          <a:solidFill>
            <a:srgbClr val="FAF9F5"/>
          </a:solidFill>
          <a:ln w="30480">
            <a:solidFill>
              <a:srgbClr val="BFD3D8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37484" y="30977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Mental Health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37484" y="3588187"/>
            <a:ext cx="3376970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Застосунки для медитації (Calm, Headspace) або гарячі лінії підтримки</a:t>
            </a:r>
            <a:r>
              <a:rPr lang="en-US" sz="2000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171748" y="2840474"/>
            <a:ext cx="3664863" cy="2025491"/>
          </a:xfrm>
          <a:prstGeom prst="roundRect">
            <a:avLst>
              <a:gd name="adj" fmla="val 4703"/>
            </a:avLst>
          </a:prstGeom>
          <a:solidFill>
            <a:srgbClr val="FAF9F5"/>
          </a:solidFill>
          <a:ln w="30480">
            <a:solidFill>
              <a:srgbClr val="BFD3D8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29042" y="30977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 err="1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Тренуванн</a:t>
            </a:r>
            <a:r>
              <a:rPr lang="uk-UA" sz="2800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я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429042" y="3588187"/>
            <a:ext cx="3150275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Канали з короткою зарядкою або йогою</a:t>
            </a:r>
            <a:r>
              <a:rPr lang="en-US" sz="2400" dirty="0">
                <a:solidFill>
                  <a:srgbClr val="384653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40962" y="5565780"/>
            <a:ext cx="8212975" cy="2519441"/>
          </a:xfrm>
          <a:prstGeom prst="roundRect">
            <a:avLst>
              <a:gd name="adj" fmla="val 7082"/>
            </a:avLst>
          </a:prstGeom>
          <a:solidFill>
            <a:srgbClr val="FAF9F5"/>
          </a:solidFill>
          <a:ln w="30480">
            <a:solidFill>
              <a:srgbClr val="BFD3D8"/>
            </a:solidFill>
            <a:prstDash val="solid"/>
          </a:ln>
        </p:spPr>
        <p:txBody>
          <a:bodyPr/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трекери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води 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мобільні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застосунки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Momentum Habit Tracker,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Habitica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aTimeLogger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Way of Life, Loop</a:t>
            </a:r>
            <a:r>
              <a:rPr lang="en-US" sz="2400" b="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0" i="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настінні</a:t>
            </a:r>
            <a:r>
              <a:rPr lang="ru-RU" sz="2400" b="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планери</a:t>
            </a:r>
            <a:r>
              <a:rPr lang="ru-RU" sz="2400" b="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Вони </a:t>
            </a:r>
            <a:r>
              <a:rPr lang="ru-RU" sz="2400" b="0" i="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допомагають</a:t>
            </a:r>
            <a:r>
              <a:rPr lang="ru-RU" sz="2400" b="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</a:t>
            </a:r>
            <a:r>
              <a:rPr lang="ru-RU" sz="2400" b="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звички</a:t>
            </a:r>
            <a:r>
              <a:rPr lang="ru-RU" sz="2400" b="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400" b="0" i="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візуалізацію</a:t>
            </a:r>
            <a:r>
              <a:rPr lang="ru-RU" sz="2400" b="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успіху</a:t>
            </a:r>
            <a:r>
              <a:rPr lang="ru-RU" sz="2400" b="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0" i="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нагадування</a:t>
            </a:r>
            <a:r>
              <a:rPr lang="ru-RU" sz="2400" b="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0" i="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Водяні</a:t>
            </a:r>
            <a:r>
              <a:rPr lang="ru-RU" sz="2400" b="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трекери</a:t>
            </a:r>
            <a:r>
              <a:rPr lang="ru-RU" sz="2400" b="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автоматично </a:t>
            </a:r>
            <a:r>
              <a:rPr lang="ru-RU" sz="2400" b="0" i="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рахують</a:t>
            </a:r>
            <a:r>
              <a:rPr lang="ru-RU" sz="2400" b="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норму </a:t>
            </a:r>
            <a:r>
              <a:rPr lang="ru-RU" sz="2400" b="0" i="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випитої</a:t>
            </a:r>
            <a:r>
              <a:rPr lang="ru-RU" sz="2400" b="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води для </a:t>
            </a:r>
            <a:r>
              <a:rPr lang="ru-RU" sz="2400" b="0" i="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покращення</a:t>
            </a:r>
            <a:r>
              <a:rPr lang="ru-RU" sz="2400" b="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2400" b="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0" i="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питного</a:t>
            </a:r>
            <a:r>
              <a:rPr lang="ru-RU" sz="2400" b="0" i="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режиму.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537483" y="51729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Трекери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240962" y="5840492"/>
            <a:ext cx="6049766" cy="2389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Google Shape;60;p14">
            <a:extLst>
              <a:ext uri="{FF2B5EF4-FFF2-40B4-BE49-F238E27FC236}">
                <a16:creationId xmlns:a16="http://schemas.microsoft.com/office/drawing/2014/main" id="{91974999-5C37-41AC-91C4-C285A9405DF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111" t="8674" r="13699" b="15877"/>
          <a:stretch/>
        </p:blipFill>
        <p:spPr>
          <a:xfrm>
            <a:off x="12272211" y="0"/>
            <a:ext cx="2358189" cy="1417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Доброта фон для презентации - скачать фото и картинки для оформления слайдов">
            <a:extLst>
              <a:ext uri="{FF2B5EF4-FFF2-40B4-BE49-F238E27FC236}">
                <a16:creationId xmlns:a16="http://schemas.microsoft.com/office/drawing/2014/main" id="{F7571AFF-79F8-425A-92F2-4848F6946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44"/>
            <a:ext cx="14630400" cy="828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0"/>
          <p:cNvSpPr/>
          <p:nvPr/>
        </p:nvSpPr>
        <p:spPr>
          <a:xfrm>
            <a:off x="793790" y="2137291"/>
            <a:ext cx="827960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Профілактика</a:t>
            </a: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та підтримка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3299698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150162"/>
            <a:ext cx="322945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Відкрите спілкування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4640580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Створення безпечного простору для діалогу між підлітками, батьками та вчителями. Невимушене обговорення проблем без осуду.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5893" y="3299698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150162"/>
            <a:ext cx="29021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Освіта про здоров'я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235893" y="4640580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Інформування про здоровий спосіб життя, правильне харчування, фізичну активність та важливість сну для гармонійного розвитку.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77995" y="3299698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150162"/>
            <a:ext cx="309872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Позитивне оточення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677995" y="4640580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Формування дружнього середовища, яке підтримує позитивну самооцінку та моральну стійкість через активну громадську участь.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oogle Shape;60;p14">
            <a:extLst>
              <a:ext uri="{FF2B5EF4-FFF2-40B4-BE49-F238E27FC236}">
                <a16:creationId xmlns:a16="http://schemas.microsoft.com/office/drawing/2014/main" id="{07BBCB1F-5EE8-4E61-8336-80041062043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9111" t="8674" r="13699" b="15877"/>
          <a:stretch/>
        </p:blipFill>
        <p:spPr>
          <a:xfrm>
            <a:off x="12272211" y="0"/>
            <a:ext cx="2358189" cy="1417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66046" y="987787"/>
            <a:ext cx="7556421" cy="1417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150"/>
              </a:lnSpc>
              <a:buNone/>
            </a:pPr>
            <a:r>
              <a:rPr lang="en-US" sz="8900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Бережи себе</a:t>
            </a:r>
            <a:endParaRPr lang="en-US" sz="8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42447" y="2517264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Ти — це те, що справді має значення</a:t>
            </a:r>
            <a:endParaRPr lang="en-US" sz="3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">
            <a:extLst>
              <a:ext uri="{FF2B5EF4-FFF2-40B4-BE49-F238E27FC236}">
                <a16:creationId xmlns:a16="http://schemas.microsoft.com/office/drawing/2014/main" id="{9B6FF77E-1EB6-4922-873D-70397B20F29A}"/>
              </a:ext>
            </a:extLst>
          </p:cNvPr>
          <p:cNvSpPr/>
          <p:nvPr/>
        </p:nvSpPr>
        <p:spPr>
          <a:xfrm>
            <a:off x="6242447" y="3815834"/>
            <a:ext cx="2406848" cy="3606760"/>
          </a:xfrm>
          <a:prstGeom prst="roundRect">
            <a:avLst>
              <a:gd name="adj" fmla="val 3770"/>
            </a:avLst>
          </a:prstGeom>
          <a:solidFill>
            <a:srgbClr val="95CCDA">
              <a:alpha val="50000"/>
            </a:srgbClr>
          </a:solidFill>
          <a:ln w="7620">
            <a:solidFill>
              <a:srgbClr val="7BB2C0"/>
            </a:solidFill>
            <a:prstDash val="solid"/>
          </a:ln>
        </p:spPr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068B4653-FD08-4C74-8F0E-9C3D6911F799}"/>
              </a:ext>
            </a:extLst>
          </p:cNvPr>
          <p:cNvSpPr/>
          <p:nvPr/>
        </p:nvSpPr>
        <p:spPr>
          <a:xfrm>
            <a:off x="6466046" y="4039433"/>
            <a:ext cx="1959650" cy="675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Увага та розуміння</a:t>
            </a:r>
            <a:endParaRPr lang="en-US" sz="2100" dirty="0"/>
          </a:p>
        </p:txBody>
      </p:sp>
      <p:sp>
        <p:nvSpPr>
          <p:cNvPr id="14" name="Text 3">
            <a:extLst>
              <a:ext uri="{FF2B5EF4-FFF2-40B4-BE49-F238E27FC236}">
                <a16:creationId xmlns:a16="http://schemas.microsoft.com/office/drawing/2014/main" id="{DE6D402A-2D8B-46A1-8D16-B2808D5CF43B}"/>
              </a:ext>
            </a:extLst>
          </p:cNvPr>
          <p:cNvSpPr/>
          <p:nvPr/>
        </p:nvSpPr>
        <p:spPr>
          <a:xfrm>
            <a:off x="6466046" y="4837867"/>
            <a:ext cx="1959650" cy="23611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Кожен підліток заслуговує на турботу, підтримку та професійну допомогу в цей важливий період життя</a:t>
            </a:r>
            <a:endParaRPr lang="en-US" sz="1700" dirty="0"/>
          </a:p>
        </p:txBody>
      </p:sp>
      <p:sp>
        <p:nvSpPr>
          <p:cNvPr id="15" name="Shape 4">
            <a:extLst>
              <a:ext uri="{FF2B5EF4-FFF2-40B4-BE49-F238E27FC236}">
                <a16:creationId xmlns:a16="http://schemas.microsoft.com/office/drawing/2014/main" id="{01EE045F-2343-494F-96CB-84CE9CF6D5E4}"/>
              </a:ext>
            </a:extLst>
          </p:cNvPr>
          <p:cNvSpPr/>
          <p:nvPr/>
        </p:nvSpPr>
        <p:spPr>
          <a:xfrm>
            <a:off x="8854916" y="3815834"/>
            <a:ext cx="2406848" cy="3606760"/>
          </a:xfrm>
          <a:prstGeom prst="roundRect">
            <a:avLst>
              <a:gd name="adj" fmla="val 3770"/>
            </a:avLst>
          </a:prstGeom>
          <a:solidFill>
            <a:srgbClr val="64B8CE">
              <a:alpha val="50000"/>
            </a:srgbClr>
          </a:solidFill>
          <a:ln w="7620">
            <a:solidFill>
              <a:srgbClr val="4A9EB4"/>
            </a:solidFill>
            <a:prstDash val="solid"/>
          </a:ln>
        </p:spPr>
      </p:sp>
      <p:sp>
        <p:nvSpPr>
          <p:cNvPr id="16" name="Text 5">
            <a:extLst>
              <a:ext uri="{FF2B5EF4-FFF2-40B4-BE49-F238E27FC236}">
                <a16:creationId xmlns:a16="http://schemas.microsoft.com/office/drawing/2014/main" id="{6BFB82CC-E99B-414B-90EF-AF8842D4F075}"/>
              </a:ext>
            </a:extLst>
          </p:cNvPr>
          <p:cNvSpPr/>
          <p:nvPr/>
        </p:nvSpPr>
        <p:spPr>
          <a:xfrm>
            <a:off x="9078516" y="4039433"/>
            <a:ext cx="1959650" cy="675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Інвестиція у майбутнє</a:t>
            </a:r>
            <a:endParaRPr lang="en-US" sz="2100" dirty="0"/>
          </a:p>
        </p:txBody>
      </p:sp>
      <p:sp>
        <p:nvSpPr>
          <p:cNvPr id="17" name="Text 6">
            <a:extLst>
              <a:ext uri="{FF2B5EF4-FFF2-40B4-BE49-F238E27FC236}">
                <a16:creationId xmlns:a16="http://schemas.microsoft.com/office/drawing/2014/main" id="{BE8D2F11-8870-46EA-A3BC-7F938ECBA65F}"/>
              </a:ext>
            </a:extLst>
          </p:cNvPr>
          <p:cNvSpPr/>
          <p:nvPr/>
        </p:nvSpPr>
        <p:spPr>
          <a:xfrm>
            <a:off x="9078516" y="4837867"/>
            <a:ext cx="1959650" cy="1686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Здоров'я молоді — це інвестиція у майбутнє України та стабільність наступних поколінь</a:t>
            </a:r>
            <a:endParaRPr lang="en-US" sz="1700" dirty="0"/>
          </a:p>
        </p:txBody>
      </p:sp>
      <p:sp>
        <p:nvSpPr>
          <p:cNvPr id="18" name="Shape 7">
            <a:extLst>
              <a:ext uri="{FF2B5EF4-FFF2-40B4-BE49-F238E27FC236}">
                <a16:creationId xmlns:a16="http://schemas.microsoft.com/office/drawing/2014/main" id="{90F5012E-5561-4D30-9DA6-ABB697F69FAB}"/>
              </a:ext>
            </a:extLst>
          </p:cNvPr>
          <p:cNvSpPr/>
          <p:nvPr/>
        </p:nvSpPr>
        <p:spPr>
          <a:xfrm>
            <a:off x="11467386" y="3815834"/>
            <a:ext cx="2406848" cy="3606760"/>
          </a:xfrm>
          <a:prstGeom prst="roundRect">
            <a:avLst>
              <a:gd name="adj" fmla="val 3770"/>
            </a:avLst>
          </a:prstGeom>
          <a:solidFill>
            <a:srgbClr val="C3643D">
              <a:alpha val="50000"/>
            </a:srgbClr>
          </a:solidFill>
          <a:ln w="7620">
            <a:solidFill>
              <a:srgbClr val="DC7D56"/>
            </a:solidFill>
            <a:prstDash val="solid"/>
          </a:ln>
        </p:spPr>
      </p:sp>
      <p:sp>
        <p:nvSpPr>
          <p:cNvPr id="19" name="Text 8">
            <a:extLst>
              <a:ext uri="{FF2B5EF4-FFF2-40B4-BE49-F238E27FC236}">
                <a16:creationId xmlns:a16="http://schemas.microsoft.com/office/drawing/2014/main" id="{EDE87C8B-F72C-4B07-8B16-7648E04776D5}"/>
              </a:ext>
            </a:extLst>
          </p:cNvPr>
          <p:cNvSpPr/>
          <p:nvPr/>
        </p:nvSpPr>
        <p:spPr>
          <a:xfrm>
            <a:off x="11690985" y="4039433"/>
            <a:ext cx="1959650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Дія разом</a:t>
            </a:r>
            <a:endParaRPr lang="en-US" sz="2100" dirty="0"/>
          </a:p>
        </p:txBody>
      </p:sp>
      <p:sp>
        <p:nvSpPr>
          <p:cNvPr id="20" name="Text 9">
            <a:extLst>
              <a:ext uri="{FF2B5EF4-FFF2-40B4-BE49-F238E27FC236}">
                <a16:creationId xmlns:a16="http://schemas.microsoft.com/office/drawing/2014/main" id="{137D9F78-210E-46DA-A3FC-D218F10EC888}"/>
              </a:ext>
            </a:extLst>
          </p:cNvPr>
          <p:cNvSpPr/>
          <p:nvPr/>
        </p:nvSpPr>
        <p:spPr>
          <a:xfrm>
            <a:off x="11690985" y="4500324"/>
            <a:ext cx="1959650" cy="2023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Долучаймося до Міжнародного тижня здоров'я підлітків та змінюймо світ на краще!</a:t>
            </a:r>
            <a:endParaRPr lang="en-US" sz="1700" dirty="0"/>
          </a:p>
        </p:txBody>
      </p:sp>
      <p:pic>
        <p:nvPicPr>
          <p:cNvPr id="21" name="Google Shape;60;p14">
            <a:extLst>
              <a:ext uri="{FF2B5EF4-FFF2-40B4-BE49-F238E27FC236}">
                <a16:creationId xmlns:a16="http://schemas.microsoft.com/office/drawing/2014/main" id="{FB987907-86A1-4893-A5AD-A5895A34F52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111" t="8674" r="13699" b="15877"/>
          <a:stretch/>
        </p:blipFill>
        <p:spPr>
          <a:xfrm>
            <a:off x="12272211" y="0"/>
            <a:ext cx="2358189" cy="1417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Фон презентации история Изображения – скачать бесплатно на Freepik">
            <a:extLst>
              <a:ext uri="{FF2B5EF4-FFF2-40B4-BE49-F238E27FC236}">
                <a16:creationId xmlns:a16="http://schemas.microsoft.com/office/drawing/2014/main" id="{DCE46AF4-342B-4BFE-8803-615E47774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8"/>
            <a:ext cx="14630401" cy="819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0"/>
          <p:cNvSpPr/>
          <p:nvPr/>
        </p:nvSpPr>
        <p:spPr>
          <a:xfrm>
            <a:off x="3007601" y="1803823"/>
            <a:ext cx="8915995" cy="763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Історія та глобальне значення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18378"/>
            <a:ext cx="4196358" cy="3182422"/>
          </a:xfrm>
          <a:prstGeom prst="roundRect">
            <a:avLst>
              <a:gd name="adj" fmla="val 322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3452813"/>
            <a:ext cx="680442" cy="732748"/>
          </a:xfrm>
          <a:prstGeom prst="roundRect">
            <a:avLst>
              <a:gd name="adj" fmla="val 13436980"/>
            </a:avLst>
          </a:prstGeom>
          <a:solidFill>
            <a:srgbClr val="5E4CE6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5389" y="3639859"/>
            <a:ext cx="329641" cy="32964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931789" y="3587932"/>
            <a:ext cx="2835235" cy="381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2016 рік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28224" y="4250654"/>
            <a:ext cx="3727490" cy="1172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Заснований у Пенсільванії, США, як глобальна ініціатива для підтримки здоров'я підлітків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216962" y="3218378"/>
            <a:ext cx="4196358" cy="3182422"/>
          </a:xfrm>
          <a:prstGeom prst="roundRect">
            <a:avLst>
              <a:gd name="adj" fmla="val 322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3452813"/>
            <a:ext cx="680442" cy="732748"/>
          </a:xfrm>
          <a:prstGeom prst="roundRect">
            <a:avLst>
              <a:gd name="adj" fmla="val 13436980"/>
            </a:avLst>
          </a:prstGeom>
          <a:solidFill>
            <a:srgbClr val="5E4CE6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561" y="3639859"/>
            <a:ext cx="329641" cy="32964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202637" y="3587932"/>
            <a:ext cx="3308271" cy="381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Міжнародна асоціація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429696" y="4347233"/>
            <a:ext cx="3727490" cy="1172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Щорічна ініціатива Міжнародної асоціації здоров'я підлітків об'єднує країни світу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640133" y="3218378"/>
            <a:ext cx="4196358" cy="3182422"/>
          </a:xfrm>
          <a:prstGeom prst="roundRect">
            <a:avLst>
              <a:gd name="adj" fmla="val 322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3452813"/>
            <a:ext cx="680442" cy="732748"/>
          </a:xfrm>
          <a:prstGeom prst="roundRect">
            <a:avLst>
              <a:gd name="adj" fmla="val 13436980"/>
            </a:avLst>
          </a:prstGeom>
          <a:solidFill>
            <a:srgbClr val="5E4CE6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61733" y="3639859"/>
            <a:ext cx="329641" cy="32964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618187" y="3587932"/>
            <a:ext cx="3142655" cy="381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Україна приєдналася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874567" y="4258833"/>
            <a:ext cx="3727490" cy="1172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Наша країна стала частиною глобальної акції на підтримку здоров'я молоді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Google Shape;60;p14">
            <a:extLst>
              <a:ext uri="{FF2B5EF4-FFF2-40B4-BE49-F238E27FC236}">
                <a16:creationId xmlns:a16="http://schemas.microsoft.com/office/drawing/2014/main" id="{F96C5844-A08E-403F-98C7-8CE68C5C32C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9111" t="8674" r="13699" b="15877"/>
          <a:stretch/>
        </p:blipFill>
        <p:spPr>
          <a:xfrm>
            <a:off x="12272211" y="0"/>
            <a:ext cx="2358189" cy="1417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70109"/>
            <a:ext cx="89226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Особливості підліткового віку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45863"/>
            <a:ext cx="420516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Перехідний період (10-18 років)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081338"/>
            <a:ext cx="420516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Підлітковий вік — це не просто перехід від дитинства до дорослості, а особливий етап, коли відбуваються швидкі зміни у фізичному, емоційному та соціальному розвитку.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122664"/>
            <a:ext cx="36877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Формування особистості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5703808"/>
            <a:ext cx="420516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Цей період критичний для розвитку самооцінки, формування цінностей та набуття соціальних навичок, які визначать майбутнє доросле життя.</a:t>
            </a:r>
            <a:endParaRPr lang="en-US" sz="17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269" y="1687116"/>
            <a:ext cx="8284131" cy="4623673"/>
          </a:xfrm>
          <a:prstGeom prst="rect">
            <a:avLst/>
          </a:prstGeom>
        </p:spPr>
      </p:pic>
      <p:pic>
        <p:nvPicPr>
          <p:cNvPr id="9" name="Google Shape;60;p14">
            <a:extLst>
              <a:ext uri="{FF2B5EF4-FFF2-40B4-BE49-F238E27FC236}">
                <a16:creationId xmlns:a16="http://schemas.microsoft.com/office/drawing/2014/main" id="{5AEDCEC6-637B-4A2C-B311-DE833FB26C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111" t="8674" r="13699" b="15877"/>
          <a:stretch/>
        </p:blipFill>
        <p:spPr>
          <a:xfrm>
            <a:off x="12272211" y="0"/>
            <a:ext cx="2358189" cy="1417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42386"/>
            <a:ext cx="1076706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Виклики</a:t>
            </a:r>
            <a:r>
              <a:rPr lang="en-US" sz="445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uk-UA" sz="445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для </a:t>
            </a:r>
            <a:r>
              <a:rPr lang="en-US" sz="4450" b="1" dirty="0" err="1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здоров'я</a:t>
            </a:r>
            <a:r>
              <a:rPr lang="en-US" sz="445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підлітків сьогодні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104793"/>
            <a:ext cx="4196358" cy="3182422"/>
          </a:xfrm>
          <a:prstGeom prst="roundRect">
            <a:avLst>
              <a:gd name="adj" fmla="val 4597"/>
            </a:avLst>
          </a:prstGeom>
          <a:solidFill>
            <a:srgbClr val="FAFAFA">
              <a:alpha val="95000"/>
            </a:srgbClr>
          </a:solidFill>
          <a:ln w="30480">
            <a:solidFill>
              <a:srgbClr val="C3643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4" name="Shape 2"/>
          <p:cNvSpPr/>
          <p:nvPr/>
        </p:nvSpPr>
        <p:spPr>
          <a:xfrm>
            <a:off x="763310" y="3104793"/>
            <a:ext cx="121920" cy="3182422"/>
          </a:xfrm>
          <a:prstGeom prst="roundRect">
            <a:avLst>
              <a:gd name="adj" fmla="val 78139"/>
            </a:avLst>
          </a:prstGeom>
          <a:solidFill>
            <a:srgbClr val="C3643D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33620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Шкідливі звички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42524" y="3852505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Вплив куріння, алкоголю та наркотиків на формуючий організм. Потреба в освіті про наслідки та альтернативних способах проводження часу.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104793"/>
            <a:ext cx="4196358" cy="3182422"/>
          </a:xfrm>
          <a:prstGeom prst="roundRect">
            <a:avLst>
              <a:gd name="adj" fmla="val 4597"/>
            </a:avLst>
          </a:prstGeom>
          <a:solidFill>
            <a:srgbClr val="FAFAFA">
              <a:alpha val="95000"/>
            </a:srgbClr>
          </a:solidFill>
          <a:ln w="30480">
            <a:solidFill>
              <a:srgbClr val="64B8CE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86482" y="3104793"/>
            <a:ext cx="121920" cy="3182422"/>
          </a:xfrm>
          <a:prstGeom prst="roundRect">
            <a:avLst>
              <a:gd name="adj" fmla="val 78139"/>
            </a:avLst>
          </a:prstGeom>
          <a:solidFill>
            <a:srgbClr val="64B8CE"/>
          </a:solidFill>
          <a:ln/>
        </p:spPr>
      </p:sp>
      <p:sp>
        <p:nvSpPr>
          <p:cNvPr id="9" name="Text 7"/>
          <p:cNvSpPr/>
          <p:nvPr/>
        </p:nvSpPr>
        <p:spPr>
          <a:xfrm>
            <a:off x="5565696" y="3232308"/>
            <a:ext cx="3571995" cy="484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uk-UA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Необізнаність про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uk-UA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</a:t>
            </a:r>
            <a:r>
              <a:rPr lang="en-US" sz="2200" b="1" dirty="0" err="1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ексуальне</a:t>
            </a: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здоров'я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65696" y="3980842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Ризики раннього статевого життя, незахищеного сексу та інфекцій, що передаються статевим шляхом. Необхідність відкритої освіти та консультацій.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3104793"/>
            <a:ext cx="4196358" cy="3182422"/>
          </a:xfrm>
          <a:prstGeom prst="roundRect">
            <a:avLst>
              <a:gd name="adj" fmla="val 4597"/>
            </a:avLst>
          </a:prstGeom>
          <a:solidFill>
            <a:srgbClr val="FAFAFA">
              <a:alpha val="95000"/>
            </a:srgbClr>
          </a:solidFill>
          <a:ln w="30480">
            <a:solidFill>
              <a:srgbClr val="95CCDA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09653" y="3104793"/>
            <a:ext cx="121920" cy="3182422"/>
          </a:xfrm>
          <a:prstGeom prst="roundRect">
            <a:avLst>
              <a:gd name="adj" fmla="val 78139"/>
            </a:avLst>
          </a:prstGeom>
          <a:solidFill>
            <a:srgbClr val="95CCDA"/>
          </a:solidFill>
          <a:ln/>
        </p:spPr>
      </p:sp>
      <p:sp>
        <p:nvSpPr>
          <p:cNvPr id="13" name="Text 11"/>
          <p:cNvSpPr/>
          <p:nvPr/>
        </p:nvSpPr>
        <p:spPr>
          <a:xfrm>
            <a:off x="9988868" y="3362087"/>
            <a:ext cx="299644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Психологічний тиск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988868" y="3852505"/>
            <a:ext cx="359033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Стреси, тривога, депресія через соціальні мережі, академічний тиск та проблеми в родині. Критична потреба в моральній підтримці та психологічній допомозі.</a:t>
            </a:r>
            <a:endParaRPr lang="en-US" sz="1750" dirty="0"/>
          </a:p>
        </p:txBody>
      </p:sp>
      <p:pic>
        <p:nvPicPr>
          <p:cNvPr id="16" name="Google Shape;60;p14">
            <a:extLst>
              <a:ext uri="{FF2B5EF4-FFF2-40B4-BE49-F238E27FC236}">
                <a16:creationId xmlns:a16="http://schemas.microsoft.com/office/drawing/2014/main" id="{D75BE459-05B1-47C3-A399-94DDD4AAAD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111" t="8674" r="13699" b="15877"/>
          <a:stretch/>
        </p:blipFill>
        <p:spPr>
          <a:xfrm>
            <a:off x="12272211" y="0"/>
            <a:ext cx="2358189" cy="1417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Ментальне здоров'я: жити «тут і зараз» або майндфулнес - Аптечна Професійна  Асоціація України">
            <a:extLst>
              <a:ext uri="{FF2B5EF4-FFF2-40B4-BE49-F238E27FC236}">
                <a16:creationId xmlns:a16="http://schemas.microsoft.com/office/drawing/2014/main" id="{0400B0B1-7784-495D-84D6-33133B412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0"/>
          <p:cNvSpPr/>
          <p:nvPr/>
        </p:nvSpPr>
        <p:spPr>
          <a:xfrm>
            <a:off x="793790" y="62376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Чому це важливо?</a:t>
            </a:r>
            <a:endParaRPr lang="en-US" sz="44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786176"/>
            <a:ext cx="6407944" cy="2546866"/>
          </a:xfrm>
          <a:prstGeom prst="roundRect">
            <a:avLst>
              <a:gd name="adj" fmla="val 3741"/>
            </a:avLst>
          </a:prstGeom>
          <a:solidFill>
            <a:srgbClr val="D9EDF2">
              <a:alpha val="74000"/>
            </a:srgbClr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224" y="2020610"/>
            <a:ext cx="680442" cy="68044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5390" y="2207657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748314" y="2045505"/>
            <a:ext cx="33955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600" b="1" dirty="0">
                <a:solidFill>
                  <a:srgbClr val="384653"/>
                </a:solidFill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Підлітки — це суперсила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028224" y="2786884"/>
            <a:ext cx="5939076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384653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Зараз ви закладаєте фундамент того, як почуватиметеся у 30, 40 та 50 років.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7428548" y="1786176"/>
            <a:ext cx="6408063" cy="2546866"/>
          </a:xfrm>
          <a:prstGeom prst="roundRect">
            <a:avLst>
              <a:gd name="adj" fmla="val 3741"/>
            </a:avLst>
          </a:prstGeom>
          <a:solidFill>
            <a:srgbClr val="D9EDF2">
              <a:alpha val="76000"/>
            </a:srgbClr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982" y="2020610"/>
            <a:ext cx="680442" cy="68044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0148" y="2207657"/>
            <a:ext cx="306110" cy="30611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400931" y="21594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600" b="1" dirty="0">
                <a:solidFill>
                  <a:srgbClr val="384653"/>
                </a:solidFill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Гармонія трьох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608698" y="2771061"/>
            <a:ext cx="5939195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384653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Здоров'я — це не лише відсутність застуди, а гармонія тіла, розуму та емоцій.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793790" y="4673203"/>
            <a:ext cx="6865025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400" b="1" dirty="0">
                <a:solidFill>
                  <a:srgbClr val="2E3C4E"/>
                </a:solidFill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Ментальне здоров'я — це база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8"/>
          <p:cNvSpPr/>
          <p:nvPr/>
        </p:nvSpPr>
        <p:spPr>
          <a:xfrm>
            <a:off x="793790" y="5580340"/>
            <a:ext cx="4196358" cy="2025491"/>
          </a:xfrm>
          <a:prstGeom prst="roundRect">
            <a:avLst>
              <a:gd name="adj" fmla="val 7223"/>
            </a:avLst>
          </a:prstGeom>
          <a:solidFill>
            <a:srgbClr val="FAF9F5"/>
          </a:solidFill>
          <a:ln w="30480">
            <a:solidFill>
              <a:srgbClr val="BFD3D8"/>
            </a:solidFill>
            <a:prstDash val="solid"/>
          </a:ln>
        </p:spPr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310" y="5580340"/>
            <a:ext cx="121920" cy="2025491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142524" y="58376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Стрес-менеджмент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1142524" y="6328053"/>
            <a:ext cx="3590330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Навчання, іспити та соцмережі виснажують. Важливо мати "кнопку паузи".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1"/>
          <p:cNvSpPr/>
          <p:nvPr/>
        </p:nvSpPr>
        <p:spPr>
          <a:xfrm>
            <a:off x="5216962" y="5580340"/>
            <a:ext cx="4196358" cy="2025491"/>
          </a:xfrm>
          <a:prstGeom prst="roundRect">
            <a:avLst>
              <a:gd name="adj" fmla="val 7223"/>
            </a:avLst>
          </a:prstGeom>
          <a:solidFill>
            <a:srgbClr val="FAF9F5"/>
          </a:solidFill>
          <a:ln w="30480">
            <a:solidFill>
              <a:srgbClr val="BFD3D8"/>
            </a:solidFill>
            <a:prstDash val="solid"/>
          </a:ln>
        </p:spPr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6482" y="5580340"/>
            <a:ext cx="121920" cy="2025491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5565696" y="58376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Цифровий детокс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3"/>
          <p:cNvSpPr/>
          <p:nvPr/>
        </p:nvSpPr>
        <p:spPr>
          <a:xfrm>
            <a:off x="5565696" y="6328053"/>
            <a:ext cx="3590330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Чому за годину до сну варто відкласти телефон (спойлер: мелатонін любить темряву).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14"/>
          <p:cNvSpPr/>
          <p:nvPr/>
        </p:nvSpPr>
        <p:spPr>
          <a:xfrm>
            <a:off x="9640133" y="5580340"/>
            <a:ext cx="4196358" cy="2025491"/>
          </a:xfrm>
          <a:prstGeom prst="roundRect">
            <a:avLst>
              <a:gd name="adj" fmla="val 7223"/>
            </a:avLst>
          </a:prstGeom>
          <a:solidFill>
            <a:srgbClr val="FAF9F5"/>
          </a:solidFill>
          <a:ln w="30480">
            <a:solidFill>
              <a:srgbClr val="BFD3D8"/>
            </a:solidFill>
            <a:prstDash val="solid"/>
          </a:ln>
        </p:spPr>
      </p:sp>
      <p:pic>
        <p:nvPicPr>
          <p:cNvPr id="23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9653" y="5580340"/>
            <a:ext cx="121920" cy="2025491"/>
          </a:xfrm>
          <a:prstGeom prst="rect">
            <a:avLst/>
          </a:prstGeom>
        </p:spPr>
      </p:pic>
      <p:sp>
        <p:nvSpPr>
          <p:cNvPr id="24" name="Text 15"/>
          <p:cNvSpPr/>
          <p:nvPr/>
        </p:nvSpPr>
        <p:spPr>
          <a:xfrm>
            <a:off x="9988868" y="5837634"/>
            <a:ext cx="31375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Нормально бути не ок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16"/>
          <p:cNvSpPr/>
          <p:nvPr/>
        </p:nvSpPr>
        <p:spPr>
          <a:xfrm>
            <a:off x="9988868" y="6328053"/>
            <a:ext cx="3590330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Важливо звертатися по допомогу до друзів, батьків або психологів</a:t>
            </a:r>
            <a:r>
              <a:rPr lang="en-US" b="1" dirty="0">
                <a:solidFill>
                  <a:srgbClr val="384653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Google Shape;60;p14">
            <a:extLst>
              <a:ext uri="{FF2B5EF4-FFF2-40B4-BE49-F238E27FC236}">
                <a16:creationId xmlns:a16="http://schemas.microsoft.com/office/drawing/2014/main" id="{D32EF3A4-BF67-42A9-8001-45CD55C723B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9111" t="8674" r="13699" b="15877"/>
          <a:stretch/>
        </p:blipFill>
        <p:spPr>
          <a:xfrm>
            <a:off x="12272211" y="0"/>
            <a:ext cx="2358189" cy="1417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0933"/>
            <a:ext cx="611516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Паливо для організму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07668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Харчування</a:t>
            </a:r>
            <a:endParaRPr lang="en-US" sz="2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728793"/>
            <a:ext cx="4205168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Організму, що росте, потрібна енергія, а не обмеження.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6359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Правило тарілки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4217075"/>
            <a:ext cx="4205168" cy="1179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50% овочів та фруктів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25% білків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25% складних вуглеводів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56229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Гідратаці</a:t>
            </a:r>
            <a:r>
              <a:rPr lang="en-US" sz="2200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я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6204109"/>
            <a:ext cx="4205168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Вода — найкращий енергетик. Цукрові напої дають швидкий підйом, але ще швидше падіння.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981" y="2327434"/>
            <a:ext cx="8284131" cy="4623673"/>
          </a:xfrm>
          <a:prstGeom prst="rect">
            <a:avLst/>
          </a:prstGeom>
        </p:spPr>
      </p:pic>
      <p:pic>
        <p:nvPicPr>
          <p:cNvPr id="13" name="Google Shape;60;p14">
            <a:extLst>
              <a:ext uri="{FF2B5EF4-FFF2-40B4-BE49-F238E27FC236}">
                <a16:creationId xmlns:a16="http://schemas.microsoft.com/office/drawing/2014/main" id="{E0A8645A-DD53-47D0-BA36-6274F7C1C90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111" t="8674" r="13699" b="15877"/>
          <a:stretch/>
        </p:blipFill>
        <p:spPr>
          <a:xfrm>
            <a:off x="12272211" y="0"/>
            <a:ext cx="2358189" cy="1417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3832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Рух — це не лише спортзал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3596045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44253" y="35960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Знайди свій кайф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644253" y="4086463"/>
            <a:ext cx="6705957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Танці, скейт, прогулянка з собакою або йога вдома — це теж активність.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5220414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644253" y="52204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10 000 кроків?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644253" y="5710833"/>
            <a:ext cx="6705957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 обов'язково. Головне — мінімум 60 хвилин активності на день для здорового серця.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60;p14">
            <a:extLst>
              <a:ext uri="{FF2B5EF4-FFF2-40B4-BE49-F238E27FC236}">
                <a16:creationId xmlns:a16="http://schemas.microsoft.com/office/drawing/2014/main" id="{BBB468CD-3EB0-4889-A01D-5B3E189320B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9111" t="8674" r="13699" b="15877"/>
          <a:stretch/>
        </p:blipFill>
        <p:spPr>
          <a:xfrm>
            <a:off x="12272211" y="0"/>
            <a:ext cx="2358189" cy="1417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796C199-BAA8-471E-A821-919D9E8907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668851" y="168712"/>
            <a:ext cx="9802999" cy="82296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793790" y="520899"/>
            <a:ext cx="1000184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Сон — твоя секретна суперздібність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-287484" y="1544141"/>
            <a:ext cx="6379607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8-10</a:t>
            </a:r>
            <a:endParaRPr lang="en-US" sz="5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360885" y="22354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Годин сну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603188"/>
            <a:ext cx="637960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b="1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Норма для підлітків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456884" y="2080974"/>
            <a:ext cx="6379726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endParaRPr lang="en-US" sz="5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4283512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Що дає сон</a:t>
            </a:r>
            <a:r>
              <a:rPr lang="en-US" sz="2650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:</a:t>
            </a:r>
            <a:endParaRPr lang="en-US" sz="2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93790" y="5048964"/>
            <a:ext cx="13042821" cy="1179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b="1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Покращує пам'ять (важливо для навчання!)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b="1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Очищує мозок від токсинів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b="1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Регулює настрій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93790" y="6483191"/>
            <a:ext cx="13042821" cy="941070"/>
          </a:xfrm>
          <a:prstGeom prst="roundRect">
            <a:avLst>
              <a:gd name="adj" fmla="val 10123"/>
            </a:avLst>
          </a:prstGeom>
          <a:solidFill>
            <a:srgbClr val="C6E4EB"/>
          </a:solidFill>
          <a:ln/>
        </p:spPr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4" y="6812042"/>
            <a:ext cx="283488" cy="226814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1530906" y="6766679"/>
            <a:ext cx="12078891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b="1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Порада:</a:t>
            </a:r>
            <a:r>
              <a:rPr lang="en-US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Спробуй засинати в один і той самий час хоча б протягом тижня — і побачиш різницю.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Google Shape;60;p14">
            <a:extLst>
              <a:ext uri="{FF2B5EF4-FFF2-40B4-BE49-F238E27FC236}">
                <a16:creationId xmlns:a16="http://schemas.microsoft.com/office/drawing/2014/main" id="{81417B84-36BE-429F-98CE-EF19452ABE7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9111" t="8674" r="13699" b="15877"/>
          <a:stretch/>
        </p:blipFill>
        <p:spPr>
          <a:xfrm>
            <a:off x="12272211" y="0"/>
            <a:ext cx="2358189" cy="1417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57689"/>
            <a:ext cx="583001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Стосунки та кордони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69" y="2189679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54674" y="20967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Оточення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154674" y="2633105"/>
            <a:ext cx="6195536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Спілкуйся з тими, хто тебе надихає, </a:t>
            </a:r>
            <a:endParaRPr lang="uk-UA" sz="2800" dirty="0"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650"/>
              </a:lnSpc>
              <a:buNone/>
            </a:pPr>
            <a:r>
              <a:rPr lang="en-US" sz="2800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 не тягне вниз</a:t>
            </a:r>
            <a:r>
              <a:rPr lang="en-US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507468"/>
            <a:ext cx="1134070" cy="162437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54674" y="47342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latin typeface="Times New Roman" panose="02020603050405020304" pitchFamily="18" charset="0"/>
                <a:ea typeface="Host Grotesk Medium" pitchFamily="34" charset="-122"/>
                <a:cs typeface="Times New Roman" panose="02020603050405020304" pitchFamily="18" charset="0"/>
              </a:rPr>
              <a:t>Вміння сказати "Ні"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2154674" y="5224701"/>
            <a:ext cx="6195536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dirty="0"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Це найважливіша навичка для захисту свого простору та здоров'я.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60;p14">
            <a:extLst>
              <a:ext uri="{FF2B5EF4-FFF2-40B4-BE49-F238E27FC236}">
                <a16:creationId xmlns:a16="http://schemas.microsoft.com/office/drawing/2014/main" id="{15ABD24B-D263-46FC-8CD7-EF57F6870C7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9111" t="8674" r="13699" b="15877"/>
          <a:stretch/>
        </p:blipFill>
        <p:spPr>
          <a:xfrm>
            <a:off x="12272211" y="0"/>
            <a:ext cx="2358189" cy="1417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4455</TotalTime>
  <Words>776</Words>
  <Application>Microsoft Office PowerPoint</Application>
  <PresentationFormat>Произвольный</PresentationFormat>
  <Paragraphs>115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Arimo</vt:lpstr>
      <vt:lpstr>Calibri</vt:lpstr>
      <vt:lpstr>Outfit Extra Bold</vt:lpstr>
      <vt:lpstr>Arial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Наталія Горбачова</cp:lastModifiedBy>
  <cp:revision>27</cp:revision>
  <dcterms:created xsi:type="dcterms:W3CDTF">2026-03-05T11:37:42Z</dcterms:created>
  <dcterms:modified xsi:type="dcterms:W3CDTF">2026-03-10T08:06:27Z</dcterms:modified>
</cp:coreProperties>
</file>